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8" r:id="rId3"/>
    <p:sldId id="260" r:id="rId4"/>
    <p:sldId id="261" r:id="rId5"/>
    <p:sldId id="262" r:id="rId6"/>
    <p:sldId id="316" r:id="rId7"/>
    <p:sldId id="326" r:id="rId8"/>
    <p:sldId id="323" r:id="rId9"/>
    <p:sldId id="324" r:id="rId10"/>
    <p:sldId id="268" r:id="rId11"/>
    <p:sldId id="275" r:id="rId12"/>
    <p:sldId id="277" r:id="rId13"/>
    <p:sldId id="315" r:id="rId14"/>
    <p:sldId id="325" r:id="rId15"/>
    <p:sldId id="31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314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545"/>
    <p:restoredTop sz="86551"/>
  </p:normalViewPr>
  <p:slideViewPr>
    <p:cSldViewPr snapToGrid="0" snapToObjects="1">
      <p:cViewPr varScale="1">
        <p:scale>
          <a:sx n="112" d="100"/>
          <a:sy n="112" d="100"/>
        </p:scale>
        <p:origin x="544" y="20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9/26/19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9/26/19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14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Different spaces are appropriate for different kinds of data and</a:t>
            </a:r>
            <a:r>
              <a:rPr lang="en-US" baseline="0" dirty="0"/>
              <a:t> I/O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821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9/27/19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CMU - RMACC Summit overview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lorado.edu/rc" TargetMode="External"/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ResearchComputing/CU_DENVER_HPC_2019" TargetMode="External"/><Relationship Id="rId4" Type="http://schemas.openxmlformats.org/officeDocument/2006/relationships/hyperlink" Target="https://github.com/ResearchComputing/New_User_Seminar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lobus.org/" TargetMode="External"/><Relationship Id="rId2" Type="http://schemas.openxmlformats.org/officeDocument/2006/relationships/hyperlink" Target="https://curc.readthedocs.io/en/latest/compute/data-transfer.html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esearchComputing/CU_DENVER_HPC_2019" TargetMode="External"/><Relationship Id="rId5" Type="http://schemas.openxmlformats.org/officeDocument/2006/relationships/hyperlink" Target="https://github.com/ResearchComputing/New_User_Seminar" TargetMode="External"/><Relationship Id="rId4" Type="http://schemas.openxmlformats.org/officeDocument/2006/relationships/hyperlink" Target="https://curc.readthedocs.io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ortal.xsede.org/" TargetMode="External"/><Relationship Id="rId2" Type="http://schemas.openxmlformats.org/officeDocument/2006/relationships/hyperlink" Target="https://curc.readthedocs.io/en/latest/access/rmacc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c-help@colorado.edu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curc.readthedocs.io/en/latest/access/rmacc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370" y="-11545"/>
            <a:ext cx="12557879" cy="68649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34636" y="-646544"/>
            <a:ext cx="12385964" cy="2445248"/>
          </a:xfrm>
          <a:effectLst/>
        </p:spPr>
        <p:txBody>
          <a:bodyPr>
            <a:normAutofit/>
          </a:bodyPr>
          <a:lstStyle/>
          <a:p>
            <a:r>
              <a:rPr lang="en-US" sz="7200" b="1" dirty="0">
                <a:ln w="12700">
                  <a:solidFill>
                    <a:prstClr val="white"/>
                  </a:solidFill>
                </a:ln>
                <a:latin typeface="Calibri"/>
              </a:rPr>
              <a:t>Overview of RMACC Summit</a:t>
            </a:r>
            <a:endParaRPr lang="en-US" sz="7200" b="1" dirty="0">
              <a:solidFill>
                <a:schemeClr val="bg1"/>
              </a:solidFill>
              <a:effectLst>
                <a:glow rad="825500">
                  <a:schemeClr val="tx1">
                    <a:alpha val="25000"/>
                  </a:schemeClr>
                </a:glo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138055"/>
            <a:ext cx="9144000" cy="1494271"/>
          </a:xfrm>
        </p:spPr>
        <p:txBody>
          <a:bodyPr>
            <a:normAutofit/>
          </a:bodyPr>
          <a:lstStyle/>
          <a:p>
            <a:endParaRPr lang="en-US" sz="3200" dirty="0">
              <a:solidFill>
                <a:schemeClr val="bg1"/>
              </a:solidFill>
              <a:effectLst>
                <a:glow rad="457200">
                  <a:schemeClr val="tx1">
                    <a:lumMod val="95000"/>
                    <a:lumOff val="5000"/>
                    <a:alpha val="27000"/>
                  </a:schemeClr>
                </a:glow>
              </a:effectLst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D407E9-795C-8446-A173-6D5067E75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Notes: Duo Authentication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For RMACC users, this is handled by the XSEDE SSO (Single Sign On) </a:t>
            </a:r>
          </a:p>
          <a:p>
            <a:endParaRPr lang="en-US" dirty="0"/>
          </a:p>
          <a:p>
            <a:r>
              <a:rPr lang="en-US" dirty="0">
                <a:cs typeface="Arial"/>
              </a:rPr>
              <a:t>Most users will use the "Push" smartphone app</a:t>
            </a:r>
          </a:p>
          <a:p>
            <a:pPr lvl="1"/>
            <a:r>
              <a:rPr lang="en-US" dirty="0">
                <a:cs typeface="Arial"/>
              </a:rPr>
              <a:t>Make sure you have a good broadband or </a:t>
            </a:r>
            <a:r>
              <a:rPr lang="en-US" dirty="0" err="1">
                <a:cs typeface="Arial"/>
              </a:rPr>
              <a:t>wifi</a:t>
            </a:r>
            <a:r>
              <a:rPr lang="en-US" dirty="0">
                <a:cs typeface="Arial"/>
              </a:rPr>
              <a:t> data network connection </a:t>
            </a:r>
          </a:p>
          <a:p>
            <a:endParaRPr lang="en-US" dirty="0">
              <a:cs typeface="Arial"/>
            </a:endParaRPr>
          </a:p>
          <a:p>
            <a:r>
              <a:rPr lang="en-US" dirty="0">
                <a:cs typeface="Arial"/>
              </a:rPr>
              <a:t>Duo accounts usually expire if left unused for 6-12 months </a:t>
            </a:r>
          </a:p>
          <a:p>
            <a:endParaRPr lang="en-US" dirty="0">
              <a:cs typeface="Arial"/>
            </a:endParaRPr>
          </a:p>
          <a:p>
            <a:r>
              <a:rPr lang="en-US" dirty="0">
                <a:cs typeface="Arial"/>
              </a:rPr>
              <a:t>Purged Duo accounts will need to be restored by XSEDE</a:t>
            </a:r>
            <a:endParaRPr lang="en-US" dirty="0"/>
          </a:p>
          <a:p>
            <a:endParaRPr lang="en-US" dirty="0">
              <a:cs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51033D-7893-6B44-BDC8-4951F9F15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</p:spTree>
    <p:extLst>
      <p:ext uri="{BB962C8B-B14F-4D97-AF65-F5344CB8AC3E}">
        <p14:creationId xmlns:p14="http://schemas.microsoft.com/office/powerpoint/2010/main" val="14228598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Notes: Logging 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It’s important to note that you are NOT logging into any specific resource, Summit, etc.</a:t>
            </a:r>
          </a:p>
          <a:p>
            <a:endParaRPr lang="en-US" dirty="0"/>
          </a:p>
          <a:p>
            <a:r>
              <a:rPr lang="en-US" dirty="0"/>
              <a:t>When you log in, you land on our login nodes</a:t>
            </a:r>
          </a:p>
          <a:p>
            <a:endParaRPr lang="en-US" dirty="0"/>
          </a:p>
          <a:p>
            <a:r>
              <a:rPr lang="en-US" dirty="0"/>
              <a:t>From there, you can access our other resources (namely Summit for RMACC/XSEDE users)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A9F771-B633-9948-BEDB-6CB51F5A6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</p:spTree>
    <p:extLst>
      <p:ext uri="{BB962C8B-B14F-4D97-AF65-F5344CB8AC3E}">
        <p14:creationId xmlns:p14="http://schemas.microsoft.com/office/powerpoint/2010/main" val="2609862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our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Now that you’ve logged in, now what?</a:t>
            </a:r>
          </a:p>
          <a:p>
            <a:endParaRPr lang="en-US" dirty="0"/>
          </a:p>
          <a:p>
            <a:pPr lvl="1"/>
            <a:r>
              <a:rPr lang="en-US" dirty="0"/>
              <a:t>How do I schedule a job?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What are the different node types we have?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What are the different storage spaces?</a:t>
            </a:r>
          </a:p>
          <a:p>
            <a:pPr lvl="2"/>
            <a:r>
              <a:rPr lang="en-US" dirty="0"/>
              <a:t>What should I be putting in these storage spaces?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How do I transfer data around?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How do I deal with software? …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09CB8-45B0-184D-B230-D2EF814BA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</p:spTree>
    <p:extLst>
      <p:ext uri="{BB962C8B-B14F-4D97-AF65-F5344CB8AC3E}">
        <p14:creationId xmlns:p14="http://schemas.microsoft.com/office/powerpoint/2010/main" val="37373594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scheduling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dirty="0">
                <a:cs typeface="Arial"/>
              </a:rPr>
              <a:t>Users submit “</a:t>
            </a:r>
            <a:r>
              <a:rPr lang="en-US" b="1" u="sng" dirty="0">
                <a:cs typeface="Arial"/>
              </a:rPr>
              <a:t>jobs</a:t>
            </a:r>
            <a:r>
              <a:rPr lang="en-US" dirty="0">
                <a:cs typeface="Arial"/>
              </a:rPr>
              <a:t>” to do work (e.g. run python or R code, run a </a:t>
            </a:r>
            <a:r>
              <a:rPr lang="en-US" dirty="0" err="1">
                <a:cs typeface="Arial"/>
              </a:rPr>
              <a:t>matlab</a:t>
            </a:r>
            <a:r>
              <a:rPr lang="en-US" dirty="0">
                <a:cs typeface="Arial"/>
              </a:rPr>
              <a:t> script, run a model, etc.)</a:t>
            </a:r>
          </a:p>
          <a:p>
            <a:endParaRPr lang="en-US" dirty="0">
              <a:cs typeface="Arial"/>
            </a:endParaRPr>
          </a:p>
          <a:p>
            <a:r>
              <a:rPr lang="en-US" dirty="0"/>
              <a:t>Jobs are submitted to the compute nodes via a job management system called “</a:t>
            </a:r>
            <a:r>
              <a:rPr lang="en-US" b="1" u="sng" dirty="0" err="1"/>
              <a:t>Slurm</a:t>
            </a:r>
            <a:r>
              <a:rPr lang="en-US" dirty="0"/>
              <a:t>” </a:t>
            </a:r>
          </a:p>
          <a:p>
            <a:endParaRPr lang="en-US" dirty="0"/>
          </a:p>
          <a:p>
            <a:pPr lvl="1"/>
            <a:r>
              <a:rPr lang="en-US" dirty="0" err="1"/>
              <a:t>Slurm</a:t>
            </a:r>
            <a:r>
              <a:rPr lang="en-US" dirty="0"/>
              <a:t> schedules the job and places it in a queue with all of the other jobs submitted by users</a:t>
            </a:r>
          </a:p>
          <a:p>
            <a:r>
              <a:rPr lang="en-US" dirty="0"/>
              <a:t>Users must have </a:t>
            </a:r>
            <a:r>
              <a:rPr lang="en-US" b="1" u="sng" dirty="0"/>
              <a:t>allocations</a:t>
            </a:r>
            <a:r>
              <a:rPr lang="en-US" dirty="0"/>
              <a:t> (think “computing currency”) to submit jobs (covered in next slide)</a:t>
            </a:r>
          </a:p>
          <a:p>
            <a:endParaRPr lang="en-US" dirty="0"/>
          </a:p>
          <a:p>
            <a:r>
              <a:rPr lang="en-US" dirty="0"/>
              <a:t>Users are placed in the queue according to their ”</a:t>
            </a:r>
            <a:r>
              <a:rPr lang="en-US" b="1" u="sng" dirty="0"/>
              <a:t>Fair Share</a:t>
            </a:r>
            <a:r>
              <a:rPr lang="en-US" dirty="0"/>
              <a:t>” priority</a:t>
            </a:r>
          </a:p>
          <a:p>
            <a:endParaRPr lang="en-US" dirty="0">
              <a:cs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B935E8-63D1-9C48-A20B-4D838EF7E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</p:spTree>
    <p:extLst>
      <p:ext uri="{BB962C8B-B14F-4D97-AF65-F5344CB8AC3E}">
        <p14:creationId xmlns:p14="http://schemas.microsoft.com/office/powerpoint/2010/main" val="264816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Allocations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All users need a compute time allocation to use any of our compute resources.</a:t>
            </a:r>
            <a:endParaRPr lang="en-US" dirty="0">
              <a:cs typeface="Arial"/>
            </a:endParaRPr>
          </a:p>
          <a:p>
            <a:r>
              <a:rPr lang="en-US" dirty="0"/>
              <a:t>New RMACC users are automatically added to the “</a:t>
            </a:r>
            <a:r>
              <a:rPr lang="en-US" dirty="0" err="1"/>
              <a:t>rmacc</a:t>
            </a:r>
            <a:r>
              <a:rPr lang="en-US" dirty="0"/>
              <a:t>-general” allocation when you sign up</a:t>
            </a:r>
            <a:endParaRPr lang="en-US" dirty="0">
              <a:cs typeface="Arial"/>
            </a:endParaRPr>
          </a:p>
          <a:p>
            <a:r>
              <a:rPr lang="en-US" dirty="0"/>
              <a:t>If this does not seem to be the case, to request access please email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and ask for access to the “</a:t>
            </a:r>
            <a:r>
              <a:rPr lang="en-US" dirty="0" err="1"/>
              <a:t>rmacc</a:t>
            </a:r>
            <a:r>
              <a:rPr lang="en-US" dirty="0"/>
              <a:t>-general” allocation</a:t>
            </a:r>
            <a:endParaRPr lang="en-US" dirty="0">
              <a:cs typeface="Arial"/>
            </a:endParaRPr>
          </a:p>
          <a:p>
            <a:r>
              <a:rPr lang="en-US" dirty="0"/>
              <a:t>If you plan heavy usage we can discuss an allocation to get access to a larger “share” of Summit (email us at </a:t>
            </a:r>
            <a:r>
              <a:rPr lang="en-US" dirty="0" err="1">
                <a:solidFill>
                  <a:schemeClr val="accent5"/>
                </a:solidFill>
              </a:rPr>
              <a:t>rc</a:t>
            </a:r>
            <a:r>
              <a:rPr lang="en-US" dirty="0">
                <a:solidFill>
                  <a:schemeClr val="accent5"/>
                </a:solidFill>
              </a:rPr>
              <a:t>-help</a:t>
            </a:r>
            <a:r>
              <a:rPr lang="en-US" dirty="0"/>
              <a:t>)</a:t>
            </a:r>
            <a:endParaRPr lang="en-US" dirty="0">
              <a:cs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B935E8-63D1-9C48-A20B-4D838EF7E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</p:spTree>
    <p:extLst>
      <p:ext uri="{BB962C8B-B14F-4D97-AF65-F5344CB8AC3E}">
        <p14:creationId xmlns:p14="http://schemas.microsoft.com/office/powerpoint/2010/main" val="426940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Fair Share?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Fair share scheduling uses a complex formula to determine priority in queue</a:t>
            </a:r>
          </a:p>
          <a:p>
            <a:endParaRPr lang="en-US" dirty="0"/>
          </a:p>
          <a:p>
            <a:r>
              <a:rPr lang="en-US" dirty="0"/>
              <a:t>Looks at load for each user and and balances utilization to fairly share resources</a:t>
            </a:r>
          </a:p>
          <a:p>
            <a:pPr lvl="1"/>
            <a:r>
              <a:rPr lang="en-US" dirty="0"/>
              <a:t>Involves historical use by user plus how long job has been in the queue</a:t>
            </a:r>
          </a:p>
          <a:p>
            <a:pPr lvl="1"/>
            <a:endParaRPr lang="en-US" dirty="0"/>
          </a:p>
          <a:p>
            <a:r>
              <a:rPr lang="en-US" dirty="0"/>
              <a:t>System will first look at weighted average utilization of user mostly over the last 4 weeks</a:t>
            </a:r>
          </a:p>
          <a:p>
            <a:endParaRPr lang="en-US" dirty="0"/>
          </a:p>
          <a:p>
            <a:r>
              <a:rPr lang="en-US" dirty="0"/>
              <a:t>Then compare it to the fair share target percentage of a user for a given allocation</a:t>
            </a:r>
          </a:p>
          <a:p>
            <a:endParaRPr lang="en-US" dirty="0"/>
          </a:p>
          <a:p>
            <a:r>
              <a:rPr lang="en-US" dirty="0"/>
              <a:t>If no other pending jobs and enough resources are available then your job will run regardless of your previous usage. You never get “cut off”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6C7A8C-6307-4548-AEF7-9E38F80E5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</p:spTree>
    <p:extLst>
      <p:ext uri="{BB962C8B-B14F-4D97-AF65-F5344CB8AC3E}">
        <p14:creationId xmlns:p14="http://schemas.microsoft.com/office/powerpoint/2010/main" val="23115237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Different Node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Login nodes</a:t>
            </a:r>
          </a:p>
          <a:p>
            <a:pPr lvl="1"/>
            <a:r>
              <a:rPr lang="en-US" dirty="0"/>
              <a:t>Four virtual machines</a:t>
            </a:r>
          </a:p>
          <a:p>
            <a:pPr lvl="1"/>
            <a:r>
              <a:rPr lang="en-US" dirty="0"/>
              <a:t>This is where you are when you log in</a:t>
            </a:r>
          </a:p>
          <a:p>
            <a:pPr lvl="1"/>
            <a:r>
              <a:rPr lang="en-US" dirty="0"/>
              <a:t>No heavy computation, interactive jobs, or long running processes</a:t>
            </a:r>
          </a:p>
          <a:p>
            <a:pPr lvl="1"/>
            <a:r>
              <a:rPr lang="en-US" dirty="0"/>
              <a:t>Great for script or code editing</a:t>
            </a:r>
          </a:p>
          <a:p>
            <a:pPr lvl="1"/>
            <a:r>
              <a:rPr lang="en-US" dirty="0"/>
              <a:t>Also Job submission, checking on jobs, looking at output</a:t>
            </a:r>
          </a:p>
          <a:p>
            <a:r>
              <a:rPr lang="en-US" dirty="0"/>
              <a:t>Compile nodes</a:t>
            </a:r>
          </a:p>
          <a:p>
            <a:pPr lvl="1"/>
            <a:r>
              <a:rPr lang="en-US" dirty="0"/>
              <a:t>Where you compile code, install packages, etc.</a:t>
            </a:r>
          </a:p>
          <a:p>
            <a:pPr lvl="1"/>
            <a:r>
              <a:rPr lang="en-US" dirty="0"/>
              <a:t>Explore the Summit software environment</a:t>
            </a:r>
          </a:p>
          <a:p>
            <a:r>
              <a:rPr lang="en-US" dirty="0"/>
              <a:t>Compute/batch nodes</a:t>
            </a:r>
          </a:p>
          <a:p>
            <a:pPr lvl="1"/>
            <a:r>
              <a:rPr lang="en-US" dirty="0"/>
              <a:t>This is where jobs that are submitted through the scheduler run</a:t>
            </a:r>
          </a:p>
          <a:p>
            <a:pPr lvl="1"/>
            <a:r>
              <a:rPr lang="en-US" dirty="0"/>
              <a:t>Intended for heavy computation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6FFAE-EA44-7045-9215-863B1AF6B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</p:spTree>
    <p:extLst>
      <p:ext uri="{BB962C8B-B14F-4D97-AF65-F5344CB8AC3E}">
        <p14:creationId xmlns:p14="http://schemas.microsoft.com/office/powerpoint/2010/main" val="31698693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Storage Spaces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6C2D2B-D691-FC43-A401-F6D0F0B10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AE4D62CC-98B9-9A49-B690-33CD10AA27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0597"/>
            <a:ext cx="10515600" cy="4498157"/>
          </a:xfrm>
        </p:spPr>
        <p:txBody>
          <a:bodyPr>
            <a:normAutofit fontScale="70000" lnSpcReduction="20000"/>
          </a:bodyPr>
          <a:lstStyle/>
          <a:p>
            <a:pPr marL="225810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solidFill>
                  <a:schemeClr val="accent2"/>
                </a:solidFill>
                <a:cs typeface="Arial"/>
              </a:rPr>
              <a:t>/home/&lt;username&gt; 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Very small: 2GB. Not for computation.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Backed up daily.  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Good for ‘can’t lose’ files</a:t>
            </a:r>
          </a:p>
          <a:p>
            <a:pPr marL="225810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solidFill>
                  <a:schemeClr val="accent2"/>
                </a:solidFill>
                <a:cs typeface="Arial"/>
              </a:rPr>
              <a:t>/projects/&lt;username&gt;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250 GB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Backed up regularly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Good for storing scripts, self-installed software, some data</a:t>
            </a:r>
          </a:p>
          <a:p>
            <a:pPr marL="225810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solidFill>
                  <a:schemeClr val="accent2"/>
                </a:solidFill>
                <a:cs typeface="Arial"/>
              </a:rPr>
              <a:t>/scratch/summit/&lt;username&gt;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Large: 10 TB partition  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Fast filesystem -- Good for jobs with lots of I/O – run your jobs on here!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Not backed up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r>
              <a:rPr lang="en-US" dirty="0">
                <a:cs typeface="Arial"/>
              </a:rPr>
              <a:t>Temporary: data deleted 90 days from creation. </a:t>
            </a:r>
          </a:p>
          <a:p>
            <a:pPr marL="683010" lvl="1" indent="-214603">
              <a:lnSpc>
                <a:spcPct val="110000"/>
              </a:lnSpc>
              <a:spcBef>
                <a:spcPts val="649"/>
              </a:spcBef>
              <a:buClr>
                <a:schemeClr val="tx1"/>
              </a:buClr>
              <a:tabLst>
                <a:tab pos="226371" algn="l"/>
              </a:tabLst>
            </a:pPr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055280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Belongs Where?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40181"/>
            <a:ext cx="10515600" cy="4548574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solidFill>
                  <a:schemeClr val="accent2"/>
                </a:solidFill>
              </a:rPr>
              <a:t>/home</a:t>
            </a:r>
          </a:p>
          <a:p>
            <a:pPr lvl="1"/>
            <a:r>
              <a:rPr lang="en-US" dirty="0"/>
              <a:t>Scripts</a:t>
            </a:r>
          </a:p>
          <a:p>
            <a:pPr lvl="1"/>
            <a:r>
              <a:rPr lang="en-US" dirty="0"/>
              <a:t>Code</a:t>
            </a:r>
          </a:p>
          <a:p>
            <a:pPr lvl="1"/>
            <a:r>
              <a:rPr lang="en-US" dirty="0"/>
              <a:t>Small, important files/directories</a:t>
            </a:r>
          </a:p>
          <a:p>
            <a:pPr lvl="1"/>
            <a:r>
              <a:rPr lang="en-US" dirty="0"/>
              <a:t>Inappropriate for sharing files with others </a:t>
            </a:r>
          </a:p>
          <a:p>
            <a:pPr lvl="1"/>
            <a:r>
              <a:rPr lang="en-US" dirty="0"/>
              <a:t>Inappropriate for job output</a:t>
            </a:r>
          </a:p>
          <a:p>
            <a:r>
              <a:rPr lang="en-US" dirty="0">
                <a:solidFill>
                  <a:schemeClr val="accent2"/>
                </a:solidFill>
              </a:rPr>
              <a:t>/projects</a:t>
            </a:r>
          </a:p>
          <a:p>
            <a:pPr lvl="1"/>
            <a:r>
              <a:rPr lang="en-US" dirty="0"/>
              <a:t>Code/files/libraries </a:t>
            </a:r>
          </a:p>
          <a:p>
            <a:pPr lvl="1"/>
            <a:r>
              <a:rPr lang="en-US" dirty="0"/>
              <a:t>Software you are installing </a:t>
            </a:r>
          </a:p>
          <a:p>
            <a:pPr lvl="1"/>
            <a:r>
              <a:rPr lang="en-US" dirty="0"/>
              <a:t>Mid-level size input files</a:t>
            </a:r>
          </a:p>
          <a:p>
            <a:pPr lvl="1"/>
            <a:r>
              <a:rPr lang="en-US" dirty="0"/>
              <a:t>Appropriate for sharing files with others</a:t>
            </a:r>
          </a:p>
          <a:p>
            <a:pPr lvl="1"/>
            <a:r>
              <a:rPr lang="en-US" dirty="0"/>
              <a:t>Inappropriate for job output</a:t>
            </a:r>
          </a:p>
          <a:p>
            <a:r>
              <a:rPr lang="en-US" dirty="0">
                <a:solidFill>
                  <a:schemeClr val="accent2"/>
                </a:solidFill>
              </a:rPr>
              <a:t>/scratch/summit</a:t>
            </a:r>
          </a:p>
          <a:p>
            <a:pPr lvl="1"/>
            <a:r>
              <a:rPr lang="en-US" dirty="0"/>
              <a:t>Output from running jobs</a:t>
            </a:r>
          </a:p>
          <a:p>
            <a:pPr lvl="1"/>
            <a:r>
              <a:rPr lang="en-US" dirty="0"/>
              <a:t>Large files/datasets</a:t>
            </a:r>
          </a:p>
          <a:p>
            <a:pPr lvl="1"/>
            <a:r>
              <a:rPr lang="en-US" dirty="0"/>
              <a:t>Appropriate for sharing files with others</a:t>
            </a:r>
          </a:p>
          <a:p>
            <a:pPr lvl="1"/>
            <a:r>
              <a:rPr lang="en-US" dirty="0"/>
              <a:t>THIS IS NOT AN APPROPRIATE SPACE FOR LONG TERM STORAGE (90-day purge policy)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E3502-CAC2-3448-9F2F-898F3C5FE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</p:spTree>
    <p:extLst>
      <p:ext uri="{BB962C8B-B14F-4D97-AF65-F5344CB8AC3E}">
        <p14:creationId xmlns:p14="http://schemas.microsoft.com/office/powerpoint/2010/main" val="2806240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Transferring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1621"/>
            <a:ext cx="10515600" cy="445713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accent2"/>
                </a:solidFill>
                <a:cs typeface="Helvetica Neue"/>
              </a:rPr>
              <a:t>Globus</a:t>
            </a:r>
            <a:r>
              <a:rPr lang="en-US" dirty="0">
                <a:cs typeface="Helvetica Neue"/>
              </a:rPr>
              <a:t> is Research Computing’s preferred method of data transfer for larger files or datasets</a:t>
            </a:r>
          </a:p>
          <a:p>
            <a:pPr lvl="1"/>
            <a:r>
              <a:rPr lang="en-US" dirty="0">
                <a:cs typeface="Helvetica Neue"/>
              </a:rPr>
              <a:t>Designed with researchers in mind</a:t>
            </a:r>
          </a:p>
          <a:p>
            <a:pPr lvl="1"/>
            <a:r>
              <a:rPr lang="en-US" dirty="0">
                <a:cs typeface="Helvetica Neue"/>
              </a:rPr>
              <a:t>End points between computers make for efficient data transfer with an easy to use interface</a:t>
            </a:r>
          </a:p>
          <a:p>
            <a:pPr lvl="2"/>
            <a:r>
              <a:rPr lang="en-US" dirty="0">
                <a:cs typeface="Helvetica Neue"/>
              </a:rPr>
              <a:t>Endpoints are different locations that data can be moved to/from</a:t>
            </a:r>
          </a:p>
          <a:p>
            <a:pPr lvl="2"/>
            <a:r>
              <a:rPr lang="en-US" dirty="0">
                <a:cs typeface="Helvetica Neue"/>
              </a:rPr>
              <a:t>Personal or multi-user</a:t>
            </a:r>
          </a:p>
          <a:p>
            <a:pPr lvl="2"/>
            <a:endParaRPr lang="en-US" dirty="0">
              <a:cs typeface="Helvetica Neue"/>
            </a:endParaRPr>
          </a:p>
          <a:p>
            <a:r>
              <a:rPr lang="en-US" dirty="0" err="1">
                <a:solidFill>
                  <a:schemeClr val="accent2"/>
                </a:solidFill>
                <a:cs typeface="Helvetica Neue"/>
              </a:rPr>
              <a:t>rsync</a:t>
            </a:r>
            <a:r>
              <a:rPr lang="en-US" dirty="0">
                <a:cs typeface="Helvetica Neue"/>
              </a:rPr>
              <a:t>, </a:t>
            </a:r>
            <a:r>
              <a:rPr lang="en-US" dirty="0" err="1">
                <a:solidFill>
                  <a:schemeClr val="accent2"/>
                </a:solidFill>
                <a:cs typeface="Helvetica Neue"/>
              </a:rPr>
              <a:t>scp</a:t>
            </a:r>
            <a:r>
              <a:rPr lang="en-US" dirty="0">
                <a:cs typeface="Helvetica Neue"/>
              </a:rPr>
              <a:t> and </a:t>
            </a:r>
            <a:r>
              <a:rPr lang="en-US" dirty="0">
                <a:solidFill>
                  <a:schemeClr val="accent2"/>
                </a:solidFill>
                <a:cs typeface="Helvetica Neue"/>
              </a:rPr>
              <a:t>sftp</a:t>
            </a:r>
            <a:r>
              <a:rPr lang="en-US" dirty="0">
                <a:cs typeface="Helvetica Neue"/>
              </a:rPr>
              <a:t> aren’t viable options for RMACC users due to the need to use the XSEDE SSO (can’t transfer data directly from local machine to RMACC Summit)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148E06-BAEF-7046-88BE-D6A351D73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</p:spTree>
    <p:extLst>
      <p:ext uri="{BB962C8B-B14F-4D97-AF65-F5344CB8AC3E}">
        <p14:creationId xmlns:p14="http://schemas.microsoft.com/office/powerpoint/2010/main" val="2036480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Overview of RMACC Summit</a:t>
            </a:r>
          </a:p>
        </p:txBody>
      </p:sp>
      <p:sp>
        <p:nvSpPr>
          <p:cNvPr id="5" name="Subtitle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dirty="0"/>
              <a:t>Andy Monaghan and Joel Frahm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</a:t>
            </a:r>
          </a:p>
          <a:p>
            <a:pPr marL="0" indent="0" algn="ctr">
              <a:buNone/>
            </a:pPr>
            <a:endParaRPr lang="en-US" dirty="0">
              <a:hlinkClick r:id="" action="ppaction://noaction"/>
            </a:endParaRPr>
          </a:p>
          <a:p>
            <a:pPr marL="0" indent="0" algn="ctr">
              <a:buNone/>
            </a:pPr>
            <a:r>
              <a:rPr lang="en-US" dirty="0">
                <a:hlinkClick r:id="rId3"/>
              </a:rPr>
              <a:t>www.colorado.edu/rc</a:t>
            </a:r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Slides: </a:t>
            </a:r>
            <a:r>
              <a:rPr lang="en-US" sz="2400" dirty="0">
                <a:hlinkClick r:id="rId4"/>
              </a:rPr>
              <a:t>https://github.com/ResearchComputing/</a:t>
            </a:r>
            <a:r>
              <a:rPr lang="en-US" sz="2400" b="1" dirty="0">
                <a:hlinkClick r:id="rId5"/>
              </a:rPr>
              <a:t>CMU_HPC_2019</a:t>
            </a:r>
            <a:endParaRPr lang="en-US" sz="2400" b="1" dirty="0">
              <a:cs typeface="Arial"/>
              <a:hlinkClick r:id="rId5"/>
            </a:endParaRPr>
          </a:p>
          <a:p>
            <a:pPr algn="ctr"/>
            <a:endParaRPr lang="en-US" dirty="0">
              <a:cs typeface="Arial"/>
            </a:endParaRPr>
          </a:p>
          <a:p>
            <a:pPr algn="ctr"/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58AE9B-CF6F-494E-9AD8-5038C3926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</p:spTree>
    <p:extLst>
      <p:ext uri="{BB962C8B-B14F-4D97-AF65-F5344CB8AC3E}">
        <p14:creationId xmlns:p14="http://schemas.microsoft.com/office/powerpoint/2010/main" val="24632840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Globus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Helvetica Neue"/>
              </a:rPr>
              <a:t>See: </a:t>
            </a:r>
            <a:r>
              <a:rPr lang="en-US" sz="2400" dirty="0">
                <a:cs typeface="Helvetica Neue"/>
                <a:hlinkClick r:id="rId2"/>
              </a:rPr>
              <a:t>https://curc.readthedocs.io/en/latest/compute/data-transfer.html</a:t>
            </a:r>
            <a:endParaRPr lang="en-US" sz="2400" dirty="0">
              <a:cs typeface="Helvetica Neue"/>
            </a:endParaRPr>
          </a:p>
          <a:p>
            <a:pPr lvl="1"/>
            <a:r>
              <a:rPr lang="en-US" dirty="0">
                <a:cs typeface="Helvetica Neue"/>
              </a:rPr>
              <a:t>Step 1: Create an account at </a:t>
            </a:r>
            <a:r>
              <a:rPr lang="en-US" dirty="0" err="1">
                <a:cs typeface="Helvetica Neue"/>
              </a:rPr>
              <a:t>Globus.org</a:t>
            </a:r>
            <a:endParaRPr lang="en-US" dirty="0">
              <a:cs typeface="Helvetica Neue"/>
            </a:endParaRPr>
          </a:p>
          <a:p>
            <a:pPr lvl="1"/>
            <a:r>
              <a:rPr lang="en-US" dirty="0">
                <a:cs typeface="Helvetica Neue"/>
              </a:rPr>
              <a:t>Step 2: Make your personal computer an endpoint by installing ‘Globus Connect Personal’</a:t>
            </a:r>
          </a:p>
          <a:p>
            <a:pPr lvl="1"/>
            <a:r>
              <a:rPr lang="en-US" dirty="0">
                <a:cs typeface="Helvetica Neue"/>
              </a:rPr>
              <a:t>Step 3: Login at </a:t>
            </a:r>
            <a:r>
              <a:rPr lang="en-US" dirty="0">
                <a:cs typeface="Helvetica Neue"/>
                <a:hlinkClick r:id="rId3"/>
              </a:rPr>
              <a:t>www.globus.org</a:t>
            </a:r>
            <a:endParaRPr lang="en-US" dirty="0">
              <a:cs typeface="Helvetica Neue"/>
            </a:endParaRPr>
          </a:p>
          <a:p>
            <a:pPr lvl="1"/>
            <a:r>
              <a:rPr lang="en-US" dirty="0">
                <a:cs typeface="Helvetica Neue"/>
              </a:rPr>
              <a:t>Step 4: Find your </a:t>
            </a:r>
            <a:r>
              <a:rPr lang="en-US" dirty="0">
                <a:solidFill>
                  <a:schemeClr val="accent2"/>
                </a:solidFill>
                <a:cs typeface="Helvetica Neue"/>
              </a:rPr>
              <a:t>personal endpoint </a:t>
            </a:r>
            <a:r>
              <a:rPr lang="en-US" dirty="0">
                <a:cs typeface="Helvetica Neue"/>
              </a:rPr>
              <a:t>on one side of the screen</a:t>
            </a:r>
          </a:p>
          <a:p>
            <a:pPr lvl="1"/>
            <a:r>
              <a:rPr lang="en-US" dirty="0">
                <a:cs typeface="Helvetica Neue"/>
              </a:rPr>
              <a:t>Step 5: Find ‘</a:t>
            </a:r>
            <a:r>
              <a:rPr lang="en-US" dirty="0">
                <a:solidFill>
                  <a:schemeClr val="accent2"/>
                </a:solidFill>
                <a:cs typeface="Helvetica Neue"/>
              </a:rPr>
              <a:t>CU Boulder Research Computing XSEDE</a:t>
            </a:r>
            <a:r>
              <a:rPr lang="en-US" dirty="0">
                <a:cs typeface="Helvetica Neue"/>
              </a:rPr>
              <a:t>’ endpoint</a:t>
            </a:r>
          </a:p>
          <a:p>
            <a:pPr lvl="1"/>
            <a:r>
              <a:rPr lang="en-US" dirty="0">
                <a:cs typeface="Helvetica Neue"/>
              </a:rPr>
              <a:t>Step 6: Transfer data to/from CU Research Computing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4DE10-EBB0-CC46-B5D9-40FCE8BF6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</p:spTree>
    <p:extLst>
      <p:ext uri="{BB962C8B-B14F-4D97-AF65-F5344CB8AC3E}">
        <p14:creationId xmlns:p14="http://schemas.microsoft.com/office/powerpoint/2010/main" val="8962709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dirty="0"/>
              <a:t>Common software is available to everyone on the systems</a:t>
            </a:r>
          </a:p>
          <a:p>
            <a:endParaRPr lang="en-US" dirty="0">
              <a:cs typeface="Arial"/>
            </a:endParaRPr>
          </a:p>
          <a:p>
            <a:r>
              <a:rPr lang="en-US" dirty="0"/>
              <a:t>Research Computing uses modules to manage software</a:t>
            </a:r>
          </a:p>
          <a:p>
            <a:pPr lvl="1"/>
            <a:r>
              <a:rPr lang="en-US" sz="2800" dirty="0"/>
              <a:t>You load modules to prepare your environment for using software</a:t>
            </a:r>
            <a:endParaRPr lang="en-US" sz="2800" dirty="0">
              <a:cs typeface="Arial"/>
            </a:endParaRPr>
          </a:p>
          <a:p>
            <a:pPr lvl="2"/>
            <a:r>
              <a:rPr lang="en-US" sz="2800" dirty="0"/>
              <a:t>Modules set any environment variables, </a:t>
            </a:r>
            <a:r>
              <a:rPr lang="en-US" sz="2800" dirty="0" err="1"/>
              <a:t>paths,etc</a:t>
            </a:r>
            <a:r>
              <a:rPr lang="en-US" sz="2800" dirty="0"/>
              <a:t>.</a:t>
            </a:r>
            <a:endParaRPr lang="en-US" sz="2800" dirty="0">
              <a:cs typeface="Arial"/>
            </a:endParaRPr>
          </a:p>
          <a:p>
            <a:pPr lvl="2"/>
            <a:r>
              <a:rPr lang="en-US" sz="2800" dirty="0"/>
              <a:t>Set environment so application can find appropriate libraries, etc.</a:t>
            </a:r>
          </a:p>
          <a:p>
            <a:pPr lvl="2"/>
            <a:endParaRPr lang="en-US" sz="2800" dirty="0"/>
          </a:p>
          <a:p>
            <a:r>
              <a:rPr lang="en-US" dirty="0"/>
              <a:t>You can install your own software</a:t>
            </a:r>
            <a:endParaRPr lang="en-US" dirty="0">
              <a:cs typeface="Arial"/>
            </a:endParaRPr>
          </a:p>
          <a:p>
            <a:pPr lvl="1"/>
            <a:r>
              <a:rPr lang="en-US" sz="2800" dirty="0"/>
              <a:t>It is best if you are responsible for support</a:t>
            </a:r>
            <a:endParaRPr lang="en-US" sz="2800" dirty="0">
              <a:cs typeface="Arial"/>
            </a:endParaRPr>
          </a:p>
          <a:p>
            <a:pPr lvl="1"/>
            <a:r>
              <a:rPr lang="en-US" sz="2800" dirty="0"/>
              <a:t>We are happy to assist</a:t>
            </a:r>
            <a:endParaRPr lang="en-US" sz="2800" dirty="0">
              <a:cs typeface="Arial"/>
            </a:endParaRPr>
          </a:p>
          <a:p>
            <a:endParaRPr lang="en-US" sz="3600" dirty="0">
              <a:cs typeface="Arial"/>
            </a:endParaRP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D4403F-8579-7D42-BEC4-A76337E6F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</p:spTree>
    <p:extLst>
      <p:ext uri="{BB962C8B-B14F-4D97-AF65-F5344CB8AC3E}">
        <p14:creationId xmlns:p14="http://schemas.microsoft.com/office/powerpoint/2010/main" val="39913933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Important Things to Know About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dirty="0">
                <a:cs typeface="Arial"/>
              </a:rPr>
              <a:t>You need to be on an </a:t>
            </a:r>
            <a:r>
              <a:rPr lang="en-US" dirty="0" err="1">
                <a:solidFill>
                  <a:schemeClr val="accent2"/>
                </a:solidFill>
                <a:cs typeface="Arial"/>
              </a:rPr>
              <a:t>scompile</a:t>
            </a:r>
            <a:r>
              <a:rPr lang="en-US" dirty="0">
                <a:solidFill>
                  <a:schemeClr val="accent2"/>
                </a:solidFill>
                <a:cs typeface="Arial"/>
              </a:rPr>
              <a:t> </a:t>
            </a:r>
            <a:r>
              <a:rPr lang="en-US" dirty="0">
                <a:cs typeface="Arial"/>
              </a:rPr>
              <a:t>node to browse the modules</a:t>
            </a:r>
            <a:endParaRPr lang="en-US" dirty="0"/>
          </a:p>
          <a:p>
            <a:r>
              <a:rPr lang="en-US" dirty="0"/>
              <a:t>Some modules might require a specific hierarchy to load</a:t>
            </a:r>
            <a:endParaRPr lang="en-US" dirty="0">
              <a:cs typeface="Arial"/>
            </a:endParaRPr>
          </a:p>
          <a:p>
            <a:pPr lvl="1"/>
            <a:r>
              <a:rPr lang="en-US" dirty="0"/>
              <a:t>For some modules, you may need to specify a specific version</a:t>
            </a:r>
          </a:p>
          <a:p>
            <a:pPr lvl="2"/>
            <a:r>
              <a:rPr lang="en-US" dirty="0"/>
              <a:t>For example,  </a:t>
            </a:r>
            <a:r>
              <a:rPr lang="en-US" b="1" dirty="0">
                <a:latin typeface="Courier"/>
                <a:ea typeface="Courier" charset="0"/>
                <a:cs typeface="Courier" charset="0"/>
              </a:rPr>
              <a:t>module load R/3.3.0</a:t>
            </a:r>
          </a:p>
          <a:p>
            <a:pPr lvl="1"/>
            <a:r>
              <a:rPr lang="en-US" dirty="0"/>
              <a:t>For other modules, you may be able to be more generic</a:t>
            </a:r>
          </a:p>
          <a:p>
            <a:pPr lvl="2"/>
            <a:r>
              <a:rPr lang="en-US" dirty="0"/>
              <a:t>For example,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b="1" dirty="0"/>
              <a:t> </a:t>
            </a:r>
          </a:p>
          <a:p>
            <a:r>
              <a:rPr lang="en-US" dirty="0"/>
              <a:t>Some modules may require you to first load other modules that they depend on</a:t>
            </a:r>
          </a:p>
          <a:p>
            <a:r>
              <a:rPr lang="en-US" dirty="0"/>
              <a:t>To find dependencies for a module, type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module spider &lt;package&gt;</a:t>
            </a:r>
          </a:p>
          <a:p>
            <a:r>
              <a:rPr lang="en-US" dirty="0"/>
              <a:t>To find out what software is available, you can type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module avail</a:t>
            </a:r>
          </a:p>
          <a:p>
            <a:r>
              <a:rPr lang="en-US" dirty="0"/>
              <a:t>To set up your environment to use a software package, type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module load &lt;package&gt;/&lt;version&gt;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6BF41-BBB4-FA41-98D5-1B290BE95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</p:spTree>
    <p:extLst>
      <p:ext uri="{BB962C8B-B14F-4D97-AF65-F5344CB8AC3E}">
        <p14:creationId xmlns:p14="http://schemas.microsoft.com/office/powerpoint/2010/main" val="18592094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cs typeface="Arial"/>
              </a:rPr>
              <a:t>Presenter:  Andrew Monaghan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Email </a:t>
            </a:r>
            <a:r>
              <a:rPr lang="en-US" dirty="0">
                <a:hlinkClick r:id="rId2"/>
              </a:rPr>
              <a:t>rc-help@colorado.edu</a:t>
            </a:r>
            <a:endParaRPr lang="en-US" dirty="0">
              <a:cs typeface="Arial"/>
            </a:endParaRP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Link to course evaluation:</a:t>
            </a:r>
          </a:p>
          <a:p>
            <a:pPr marL="151765" indent="0">
              <a:buNone/>
            </a:pPr>
            <a:r>
              <a:rPr lang="en-US" dirty="0">
                <a:hlinkClick r:id="rId3"/>
              </a:rPr>
              <a:t>http://tinyurl.com/curc-survey18</a:t>
            </a:r>
            <a:br>
              <a:rPr lang="en-US" dirty="0">
                <a:cs typeface="Arial"/>
              </a:rPr>
            </a:br>
            <a:endParaRPr lang="en-US" dirty="0">
              <a:hlinkClick r:id="rId3"/>
            </a:endParaRPr>
          </a:p>
          <a:p>
            <a:pPr marL="151765" indent="0">
              <a:buNone/>
            </a:pPr>
            <a:r>
              <a:rPr lang="en-US" dirty="0"/>
              <a:t>Documentation:</a:t>
            </a:r>
          </a:p>
          <a:p>
            <a:pPr marL="151765" indent="0">
              <a:buNone/>
            </a:pPr>
            <a:r>
              <a:rPr lang="en-US" dirty="0">
                <a:hlinkClick r:id="rId4"/>
              </a:rPr>
              <a:t>https://curc.readthedocs.io</a:t>
            </a:r>
            <a:endParaRPr lang="en-US" dirty="0">
              <a:ea typeface="+mn-lt"/>
              <a:cs typeface="+mn-lt"/>
            </a:endParaRPr>
          </a:p>
          <a:p>
            <a:pPr marL="151765" indent="0">
              <a:buNone/>
            </a:pPr>
            <a:endParaRPr lang="en-US" dirty="0"/>
          </a:p>
          <a:p>
            <a:pPr marL="151765" indent="0">
              <a:buNone/>
            </a:pPr>
            <a:r>
              <a:rPr lang="en-US" dirty="0"/>
              <a:t>Slides:</a:t>
            </a:r>
            <a:endParaRPr lang="en-US" dirty="0">
              <a:ea typeface="+mn-lt"/>
              <a:cs typeface="+mn-lt"/>
            </a:endParaRPr>
          </a:p>
          <a:p>
            <a:pPr marL="151765" indent="0">
              <a:buNone/>
            </a:pPr>
            <a:r>
              <a:rPr lang="en-US" dirty="0">
                <a:ea typeface="+mn-lt"/>
                <a:cs typeface="+mn-lt"/>
                <a:hlinkClick r:id="rId5"/>
              </a:rPr>
              <a:t>https://github.com/ResearchComputing/</a:t>
            </a:r>
            <a:r>
              <a:rPr lang="en-US" b="1" dirty="0">
                <a:ea typeface="+mn-lt"/>
                <a:cs typeface="+mn-lt"/>
                <a:hlinkClick r:id="rId6"/>
              </a:rPr>
              <a:t>CMU_HPC_2019</a:t>
            </a:r>
            <a:r>
              <a:rPr lang="en-US" dirty="0"/>
              <a:t> </a:t>
            </a:r>
            <a:endParaRPr lang="en-US" dirty="0">
              <a:cs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23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4A9D6-0C4A-B446-981C-FCCAC2931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</p:spTree>
    <p:extLst>
      <p:ext uri="{BB962C8B-B14F-4D97-AF65-F5344CB8AC3E}">
        <p14:creationId xmlns:p14="http://schemas.microsoft.com/office/powerpoint/2010/main" val="3087413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60171"/>
            <a:ext cx="10515600" cy="4628584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dirty="0"/>
              <a:t>What is RC?</a:t>
            </a:r>
          </a:p>
          <a:p>
            <a:pPr lvl="1"/>
            <a:r>
              <a:rPr lang="en-US" dirty="0"/>
              <a:t>Resources and services/support</a:t>
            </a:r>
          </a:p>
          <a:p>
            <a:pPr lvl="1"/>
            <a:r>
              <a:rPr lang="en-US" dirty="0"/>
              <a:t>Summit overview</a:t>
            </a:r>
          </a:p>
          <a:p>
            <a:r>
              <a:rPr lang="en-US" dirty="0"/>
              <a:t>Steps to get access to our systems</a:t>
            </a:r>
          </a:p>
          <a:p>
            <a:pPr lvl="1"/>
            <a:r>
              <a:rPr lang="en-US" dirty="0"/>
              <a:t>Accounts</a:t>
            </a:r>
          </a:p>
          <a:p>
            <a:pPr lvl="1"/>
            <a:r>
              <a:rPr lang="en-US" dirty="0"/>
              <a:t>Two-factor authentication</a:t>
            </a:r>
          </a:p>
          <a:p>
            <a:pPr lvl="1"/>
            <a:r>
              <a:rPr lang="en-US" dirty="0"/>
              <a:t>Logging in</a:t>
            </a:r>
          </a:p>
          <a:p>
            <a:r>
              <a:rPr lang="en-US" dirty="0"/>
              <a:t>Navigating our systems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Job Scheduling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Allocations and Fair Share</a:t>
            </a:r>
          </a:p>
          <a:p>
            <a:pPr lvl="1"/>
            <a:r>
              <a:rPr lang="en-US" dirty="0"/>
              <a:t>Storage spaces</a:t>
            </a:r>
          </a:p>
          <a:p>
            <a:pPr lvl="1"/>
            <a:r>
              <a:rPr lang="en-US" dirty="0"/>
              <a:t>Data transfer - Globus</a:t>
            </a:r>
          </a:p>
          <a:p>
            <a:pPr lvl="1"/>
            <a:r>
              <a:rPr lang="en-US" dirty="0"/>
              <a:t>Software</a:t>
            </a:r>
          </a:p>
          <a:p>
            <a:pPr marL="0" indent="0">
              <a:buNone/>
            </a:pPr>
            <a:endParaRPr lang="en-US" dirty="0">
              <a:cs typeface="Arial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9B493E-3190-444D-95FB-FC2F592C8CB5}"/>
              </a:ext>
            </a:extLst>
          </p:cNvPr>
          <p:cNvSpPr txBox="1"/>
          <p:nvPr/>
        </p:nvSpPr>
        <p:spPr>
          <a:xfrm>
            <a:off x="6999722" y="3193390"/>
            <a:ext cx="45875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</a:rPr>
              <a:t>Feel free to ask questions anytime during this presentation!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682C62-A932-354C-B606-59D22E77D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</p:spTree>
    <p:extLst>
      <p:ext uri="{BB962C8B-B14F-4D97-AF65-F5344CB8AC3E}">
        <p14:creationId xmlns:p14="http://schemas.microsoft.com/office/powerpoint/2010/main" val="922881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Research Computing?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Provide services for researchers that include:</a:t>
            </a:r>
          </a:p>
          <a:p>
            <a:pPr lvl="1"/>
            <a:r>
              <a:rPr lang="en-US" dirty="0"/>
              <a:t>Large scale computing</a:t>
            </a:r>
          </a:p>
          <a:p>
            <a:pPr lvl="1"/>
            <a:r>
              <a:rPr lang="en-US" dirty="0"/>
              <a:t>Data storage</a:t>
            </a:r>
          </a:p>
          <a:p>
            <a:pPr lvl="1"/>
            <a:r>
              <a:rPr lang="en-US" dirty="0"/>
              <a:t>High speed data transfer</a:t>
            </a:r>
          </a:p>
          <a:p>
            <a:pPr lvl="1"/>
            <a:r>
              <a:rPr lang="en-US" dirty="0"/>
              <a:t>Data management support</a:t>
            </a:r>
          </a:p>
          <a:p>
            <a:pPr lvl="1"/>
            <a:r>
              <a:rPr lang="en-US" dirty="0"/>
              <a:t>Consulting</a:t>
            </a:r>
          </a:p>
          <a:p>
            <a:pPr lvl="1"/>
            <a:r>
              <a:rPr lang="en-US" dirty="0"/>
              <a:t>Training</a:t>
            </a:r>
          </a:p>
          <a:p>
            <a:endParaRPr lang="en-US" dirty="0"/>
          </a:p>
          <a:p>
            <a:r>
              <a:rPr lang="en-US" dirty="0"/>
              <a:t>We are best known for:</a:t>
            </a:r>
          </a:p>
          <a:p>
            <a:pPr lvl="1"/>
            <a:r>
              <a:rPr lang="en-US" dirty="0"/>
              <a:t>Summit Supercomputer (what you’ll be using)</a:t>
            </a:r>
          </a:p>
          <a:p>
            <a:pPr lvl="1"/>
            <a:endParaRPr lang="en-US" dirty="0"/>
          </a:p>
          <a:p>
            <a:r>
              <a:rPr lang="en-US" dirty="0"/>
              <a:t>Other resources (not covered today)</a:t>
            </a:r>
          </a:p>
          <a:p>
            <a:pPr lvl="1"/>
            <a:r>
              <a:rPr lang="en-US" dirty="0"/>
              <a:t>Blanca condo cluster (buy-in for dedicated nodes)</a:t>
            </a:r>
          </a:p>
          <a:p>
            <a:pPr lvl="1"/>
            <a:r>
              <a:rPr lang="en-US" dirty="0" err="1"/>
              <a:t>PetaLibrary</a:t>
            </a:r>
            <a:r>
              <a:rPr lang="en-US" dirty="0"/>
              <a:t> storage (large-scale data storage system)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BA037-297F-FA4D-BD07-0571FE6ED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</p:spTree>
    <p:extLst>
      <p:ext uri="{BB962C8B-B14F-4D97-AF65-F5344CB8AC3E}">
        <p14:creationId xmlns:p14="http://schemas.microsoft.com/office/powerpoint/2010/main" val="2268511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Would I Use Summit For?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Research Computing is more than just Summit</a:t>
            </a:r>
          </a:p>
          <a:p>
            <a:r>
              <a:rPr lang="en-US" dirty="0"/>
              <a:t>What would you use Summit For?</a:t>
            </a:r>
          </a:p>
          <a:p>
            <a:pPr lvl="1"/>
            <a:r>
              <a:rPr lang="en-US" dirty="0"/>
              <a:t>Solving large problems that require more:</a:t>
            </a:r>
          </a:p>
          <a:p>
            <a:pPr lvl="2"/>
            <a:r>
              <a:rPr lang="en-US" dirty="0"/>
              <a:t>Memory than you have on your personal computer</a:t>
            </a:r>
          </a:p>
          <a:p>
            <a:pPr lvl="2"/>
            <a:r>
              <a:rPr lang="en-US" dirty="0"/>
              <a:t>Cores/nodes/power than you have on your personal computer</a:t>
            </a:r>
          </a:p>
          <a:p>
            <a:pPr lvl="1"/>
            <a:r>
              <a:rPr lang="en-US" dirty="0"/>
              <a:t>High performance GPU computing</a:t>
            </a:r>
          </a:p>
          <a:p>
            <a:pPr lvl="1"/>
            <a:r>
              <a:rPr lang="en-US" dirty="0"/>
              <a:t>High memory jobs</a:t>
            </a:r>
          </a:p>
          <a:p>
            <a:pPr lvl="1"/>
            <a:r>
              <a:rPr lang="en-US" dirty="0"/>
              <a:t>Visualization rendering</a:t>
            </a:r>
          </a:p>
          <a:p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E829AA-BBEB-7D40-B994-2214333FF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</p:spTree>
    <p:extLst>
      <p:ext uri="{BB962C8B-B14F-4D97-AF65-F5344CB8AC3E}">
        <p14:creationId xmlns:p14="http://schemas.microsoft.com/office/powerpoint/2010/main" val="3459108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2">
            <a:extLst>
              <a:ext uri="{FF2B5EF4-FFF2-40B4-BE49-F238E27FC236}">
                <a16:creationId xmlns:a16="http://schemas.microsoft.com/office/drawing/2014/main" id="{4A3A8F42-2635-8F48-A1CE-1F61FA250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Hardware: RMACC Summit Supercomputer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FB2D2F-E3D1-4A46-8F57-AC0E2223A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defRPr/>
            </a:pPr>
            <a:r>
              <a:rPr lang="en-US" kern="0" dirty="0"/>
              <a:t>450 general compute nodes (Intel Xeon Haswell)</a:t>
            </a:r>
          </a:p>
          <a:p>
            <a:pPr marL="342900" indent="-342900">
              <a:defRPr/>
            </a:pPr>
            <a:r>
              <a:rPr lang="en-US" kern="0" dirty="0"/>
              <a:t>24 cores per node</a:t>
            </a:r>
          </a:p>
          <a:p>
            <a:pPr marL="342900" indent="-342900">
              <a:defRPr/>
            </a:pPr>
            <a:r>
              <a:rPr lang="en-US" kern="0" dirty="0"/>
              <a:t>11,400 total general cores</a:t>
            </a:r>
          </a:p>
          <a:p>
            <a:pPr marL="342900" indent="-342900">
              <a:defRPr/>
            </a:pPr>
            <a:r>
              <a:rPr lang="en-US" kern="0" dirty="0"/>
              <a:t>Omni-Path network</a:t>
            </a:r>
          </a:p>
          <a:p>
            <a:pPr marL="342900" indent="-342900">
              <a:defRPr/>
            </a:pPr>
            <a:r>
              <a:rPr lang="en-US" kern="0" dirty="0"/>
              <a:t>1.2 PB scratch storage</a:t>
            </a:r>
          </a:p>
          <a:p>
            <a:pPr marL="342900" indent="-342900">
              <a:defRPr/>
            </a:pPr>
            <a:r>
              <a:rPr lang="en-US" kern="0" dirty="0"/>
              <a:t>GPFS File system</a:t>
            </a:r>
          </a:p>
          <a:p>
            <a:pPr marL="342900" indent="-342900">
              <a:defRPr/>
            </a:pPr>
            <a:endParaRPr lang="en-US" kern="0" dirty="0"/>
          </a:p>
          <a:p>
            <a:pPr marL="342900" indent="-342900">
              <a:defRPr/>
            </a:pPr>
            <a:r>
              <a:rPr lang="en-US" kern="0" dirty="0"/>
              <a:t>67% CU, 23% CSU, 10% RMACC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169B698-923F-8F45-88C9-2D39DB43A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5840" y="2237409"/>
            <a:ext cx="3390659" cy="3390659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35A9AD-4ED2-294B-B533-A01C259C7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0BEBF2-3DAD-0B4C-9ECF-DE03D891F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CMU – RMACC Summit overview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9DFB6F-D793-934D-8102-299CD10B2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821081"/>
      </p:ext>
    </p:extLst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0963D87-D68F-C04E-AA94-0AEF956B9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Types of RMACC Summit Compute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FF643-23D3-704D-805C-B1B4E0B81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kern="0" dirty="0"/>
              <a:t>10 Graphics Processing Unit (GPU) Nodes</a:t>
            </a:r>
          </a:p>
          <a:p>
            <a:pPr lvl="1"/>
            <a:r>
              <a:rPr lang="en-US" sz="2800" kern="0" dirty="0">
                <a:solidFill>
                  <a:sysClr val="windowText" lastClr="000000"/>
                </a:solidFill>
              </a:rPr>
              <a:t>NVIDIA Tesla K80 (2/node)</a:t>
            </a:r>
          </a:p>
          <a:p>
            <a:r>
              <a:rPr lang="en-US" kern="0" dirty="0"/>
              <a:t>5 High Memory Nodes</a:t>
            </a:r>
          </a:p>
          <a:p>
            <a:pPr lvl="1"/>
            <a:r>
              <a:rPr lang="en-US" sz="2800" kern="0" dirty="0">
                <a:solidFill>
                  <a:sysClr val="windowText" lastClr="000000"/>
                </a:solidFill>
              </a:rPr>
              <a:t>2 TB of memory/node, 48 cores/node</a:t>
            </a:r>
          </a:p>
          <a:p>
            <a:r>
              <a:rPr lang="en-US" kern="0" dirty="0"/>
              <a:t>20 Phi Nodes </a:t>
            </a:r>
          </a:p>
          <a:p>
            <a:pPr lvl="1"/>
            <a:r>
              <a:rPr lang="en-US" sz="2800" kern="0" dirty="0">
                <a:solidFill>
                  <a:sysClr val="windowText" lastClr="000000"/>
                </a:solidFill>
              </a:rPr>
              <a:t>Intel Xeon Phi</a:t>
            </a:r>
          </a:p>
          <a:p>
            <a:pPr lvl="1"/>
            <a:r>
              <a:rPr lang="en-US" sz="2800" kern="0" dirty="0">
                <a:solidFill>
                  <a:sysClr val="windowText" lastClr="000000"/>
                </a:solidFill>
              </a:rPr>
              <a:t>68 cores/node, 4x threads/core</a:t>
            </a:r>
          </a:p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041AC2-B500-FA45-914A-D1BCA20C9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E12F28-579D-C546-AFF7-B88FF7FCC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CMU – RMACC Summit overview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37B028-2F2A-894F-82E2-989672AA3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516688"/>
      </p:ext>
    </p:extLst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365125"/>
            <a:ext cx="11830050" cy="1325563"/>
          </a:xfrm>
        </p:spPr>
        <p:txBody>
          <a:bodyPr/>
          <a:lstStyle/>
          <a:p>
            <a:r>
              <a:rPr lang="en-US" dirty="0"/>
              <a:t>Getting an RC Account for CMU Users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4441"/>
            <a:ext cx="10515600" cy="47543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lvl="1" indent="0">
              <a:buNone/>
            </a:pPr>
            <a:endParaRPr lang="en-US" dirty="0">
              <a:cs typeface="Arial"/>
            </a:endParaRPr>
          </a:p>
          <a:p>
            <a:r>
              <a:rPr lang="en-US" dirty="0"/>
              <a:t>Details: </a:t>
            </a:r>
            <a:r>
              <a:rPr lang="en-US" dirty="0">
                <a:hlinkClick r:id="rId2"/>
              </a:rPr>
              <a:t>https://curc.readthedocs.io/en/latest/access/rmacc.html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Step 1: Create an XSEDE account on </a:t>
            </a:r>
            <a:r>
              <a:rPr lang="en-US" dirty="0">
                <a:hlinkClick r:id="rId3"/>
              </a:rPr>
              <a:t>https://portal.xsede.org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Step 2: Configure Duo phone app for 2-factor authentication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Step 3: Email us at </a:t>
            </a:r>
            <a:r>
              <a:rPr lang="en-US" dirty="0">
                <a:hlinkClick r:id="rId4"/>
              </a:rPr>
              <a:t>rc-help@colorado.edu</a:t>
            </a:r>
            <a:r>
              <a:rPr lang="en-US" dirty="0"/>
              <a:t> to request access to RMACC Summit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89386F-6C02-B64B-B36F-6F5596DEC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</p:spTree>
    <p:extLst>
      <p:ext uri="{BB962C8B-B14F-4D97-AF65-F5344CB8AC3E}">
        <p14:creationId xmlns:p14="http://schemas.microsoft.com/office/powerpoint/2010/main" val="4242042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9" y="1462023"/>
            <a:ext cx="9888583" cy="4488404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dirty="0"/>
              <a:t>Details: </a:t>
            </a:r>
            <a:r>
              <a:rPr lang="en-US" dirty="0">
                <a:hlinkClick r:id="rId2"/>
              </a:rPr>
              <a:t>https://curc.readthedocs.io/en/latest/access/rmacc.html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r>
              <a:rPr lang="en-US" u="sng" dirty="0">
                <a:latin typeface="Arial" panose="020B0604020202020204" pitchFamily="34" charset="0"/>
                <a:ea typeface="Courier" charset="0"/>
                <a:cs typeface="Arial" panose="020B0604020202020204" pitchFamily="34" charset="0"/>
              </a:rPr>
              <a:t>Login to XSEDE SSO</a:t>
            </a:r>
            <a:r>
              <a:rPr lang="en-US" dirty="0">
                <a:latin typeface="Arial" panose="020B0604020202020204" pitchFamily="34" charset="0"/>
                <a:ea typeface="Courier" charset="0"/>
                <a:cs typeface="Arial" panose="020B0604020202020204" pitchFamily="34" charset="0"/>
              </a:rPr>
              <a:t>:</a:t>
            </a:r>
            <a:r>
              <a:rPr lang="en-US" dirty="0">
                <a:solidFill>
                  <a:schemeClr val="accent5"/>
                </a:solidFill>
                <a:latin typeface="Courier"/>
                <a:ea typeface="Courier" charset="0"/>
                <a:cs typeface="Courier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  <a:latin typeface="Courier"/>
                <a:ea typeface="Courier" charset="0"/>
                <a:cs typeface="Courier" charset="0"/>
              </a:rPr>
              <a:t>	</a:t>
            </a:r>
            <a:r>
              <a:rPr lang="en-US" dirty="0" err="1">
                <a:solidFill>
                  <a:schemeClr val="accent5"/>
                </a:solidFill>
                <a:latin typeface="Courier"/>
                <a:ea typeface="Courier" charset="0"/>
                <a:cs typeface="Courier" charset="0"/>
              </a:rPr>
              <a:t>ssh</a:t>
            </a:r>
            <a:r>
              <a:rPr lang="en-US" dirty="0">
                <a:solidFill>
                  <a:schemeClr val="accent5"/>
                </a:solidFill>
                <a:latin typeface="Courier"/>
                <a:ea typeface="Courier" charset="0"/>
                <a:cs typeface="Courier" charset="0"/>
              </a:rPr>
              <a:t> &lt;your-</a:t>
            </a:r>
            <a:r>
              <a:rPr lang="en-US" dirty="0" err="1">
                <a:solidFill>
                  <a:schemeClr val="accent5"/>
                </a:solidFill>
                <a:latin typeface="Courier"/>
                <a:ea typeface="Courier" charset="0"/>
                <a:cs typeface="Courier" charset="0"/>
              </a:rPr>
              <a:t>xsede</a:t>
            </a:r>
            <a:r>
              <a:rPr lang="en-US" dirty="0">
                <a:solidFill>
                  <a:schemeClr val="accent5"/>
                </a:solidFill>
                <a:latin typeface="Courier"/>
                <a:ea typeface="Courier" charset="0"/>
                <a:cs typeface="Courier" charset="0"/>
              </a:rPr>
              <a:t>-username&gt;@</a:t>
            </a:r>
            <a:r>
              <a:rPr lang="en-US" dirty="0" err="1">
                <a:solidFill>
                  <a:schemeClr val="accent5"/>
                </a:solidFill>
                <a:latin typeface="Courier"/>
                <a:ea typeface="Courier" charset="0"/>
                <a:cs typeface="Courier" charset="0"/>
              </a:rPr>
              <a:t>login.xsede.org</a:t>
            </a:r>
            <a:endParaRPr lang="en-US" dirty="0">
              <a:solidFill>
                <a:schemeClr val="accent5"/>
              </a:solidFill>
              <a:latin typeface="Courier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en-US" dirty="0">
              <a:solidFill>
                <a:schemeClr val="accent5"/>
              </a:solidFill>
              <a:latin typeface="Courier"/>
              <a:ea typeface="Courier" charset="0"/>
              <a:cs typeface="Courier" charset="0"/>
            </a:endParaRPr>
          </a:p>
          <a:p>
            <a:pPr lvl="1"/>
            <a:r>
              <a:rPr lang="en-US" dirty="0">
                <a:latin typeface="Courier"/>
                <a:ea typeface="Courier" charset="0"/>
                <a:cs typeface="Courier" charset="0"/>
              </a:rPr>
              <a:t>Enter your XSEDE portal password</a:t>
            </a:r>
          </a:p>
          <a:p>
            <a:pPr lvl="1"/>
            <a:r>
              <a:rPr lang="en-US" dirty="0">
                <a:latin typeface="Arial"/>
                <a:ea typeface="Courier" charset="0"/>
                <a:cs typeface="Courier" charset="0"/>
              </a:rPr>
              <a:t>Select an option for Duo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"/>
                <a:ea typeface="+mn-lt"/>
                <a:cs typeface="+mn-lt"/>
              </a:rPr>
              <a:t>Enter a passcode or select one of the following options: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Courier"/>
            </a:endParaRPr>
          </a:p>
          <a:p>
            <a:pPr marL="457200" lvl="1" indent="0">
              <a:buNone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"/>
                <a:ea typeface="+mn-lt"/>
                <a:cs typeface="+mn-lt"/>
              </a:rPr>
              <a:t> 1. Duo Push to XXX-XXX-XXXX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Courier"/>
            </a:endParaRPr>
          </a:p>
          <a:p>
            <a:pPr marL="457200" lvl="1" indent="0">
              <a:buNone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"/>
                <a:ea typeface="+mn-lt"/>
                <a:cs typeface="+mn-lt"/>
              </a:rPr>
              <a:t> 2. Phone call to XXX-XXX-XXXX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Courier"/>
            </a:endParaRPr>
          </a:p>
          <a:p>
            <a:pPr lvl="1"/>
            <a:r>
              <a:rPr lang="en-US" dirty="0">
                <a:latin typeface="Arial"/>
                <a:ea typeface="Courier" charset="0"/>
                <a:cs typeface="Courier" charset="0"/>
              </a:rPr>
              <a:t>your Duo app or Phone Call will alert you to confirm the login</a:t>
            </a:r>
          </a:p>
          <a:p>
            <a:pPr lvl="1"/>
            <a:endParaRPr lang="en-US" dirty="0">
              <a:latin typeface="Arial"/>
              <a:cs typeface="Arial"/>
            </a:endParaRPr>
          </a:p>
          <a:p>
            <a:r>
              <a:rPr lang="en-US" u="sng" dirty="0">
                <a:latin typeface="Arial"/>
                <a:ea typeface="Courier" charset="0"/>
                <a:cs typeface="Courier" charset="0"/>
              </a:rPr>
              <a:t>SSH to RC:</a:t>
            </a:r>
            <a:r>
              <a:rPr lang="en-US" dirty="0">
                <a:latin typeface="Courier"/>
                <a:ea typeface="Courier" charset="0"/>
                <a:cs typeface="Courier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  <a:latin typeface="Courier"/>
                <a:ea typeface="Courier" charset="0"/>
                <a:cs typeface="Courier" charset="0"/>
              </a:rPr>
              <a:t>	</a:t>
            </a:r>
            <a:r>
              <a:rPr lang="en-US" dirty="0" err="1">
                <a:solidFill>
                  <a:schemeClr val="accent5"/>
                </a:solidFill>
                <a:latin typeface="Courier"/>
                <a:ea typeface="Courier" charset="0"/>
                <a:cs typeface="Courier" charset="0"/>
              </a:rPr>
              <a:t>gsissh</a:t>
            </a:r>
            <a:r>
              <a:rPr lang="en-US" dirty="0">
                <a:solidFill>
                  <a:schemeClr val="accent5"/>
                </a:solidFill>
                <a:latin typeface="Courier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chemeClr val="accent5"/>
                </a:solidFill>
                <a:latin typeface="Courier"/>
                <a:ea typeface="Courier" charset="0"/>
                <a:cs typeface="Courier" charset="0"/>
              </a:rPr>
              <a:t>rmacc</a:t>
            </a:r>
            <a:r>
              <a:rPr lang="en-US" dirty="0">
                <a:solidFill>
                  <a:schemeClr val="accent5"/>
                </a:solidFill>
                <a:latin typeface="Courier"/>
                <a:ea typeface="Courier" charset="0"/>
                <a:cs typeface="Courier" charset="0"/>
              </a:rPr>
              <a:t>-summit</a:t>
            </a:r>
          </a:p>
          <a:p>
            <a:endParaRPr lang="en-US" dirty="0">
              <a:latin typeface="Arial"/>
              <a:ea typeface="Courier" charset="0"/>
              <a:cs typeface="Courier" charset="0"/>
            </a:endParaRPr>
          </a:p>
          <a:p>
            <a:pPr marL="151765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151765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151765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CMU - RMACC Summit overview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0747B-70E3-654E-ADEE-75BF5D698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9/27/19</a:t>
            </a:r>
          </a:p>
        </p:txBody>
      </p:sp>
    </p:spTree>
    <p:extLst>
      <p:ext uri="{BB962C8B-B14F-4D97-AF65-F5344CB8AC3E}">
        <p14:creationId xmlns:p14="http://schemas.microsoft.com/office/powerpoint/2010/main" val="3175754843"/>
      </p:ext>
    </p:extLst>
  </p:cSld>
  <p:clrMapOvr>
    <a:masterClrMapping/>
  </p:clrMapOvr>
</p:sld>
</file>

<file path=ppt/theme/theme1.xml><?xml version="1.0" encoding="utf-8"?>
<a:theme xmlns:a="http://schemas.openxmlformats.org/drawingml/2006/main" name="2018_TemplateRC_wid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RC_wide" id="{7961C4E4-B50E-A44A-BFCF-4F23BEDC646B}" vid="{33C72D18-F0BF-7748-95B3-476F86C80B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2018_TemplateRC_wide</Template>
  <TotalTime>1506</TotalTime>
  <Words>1444</Words>
  <Application>Microsoft Macintosh PowerPoint</Application>
  <PresentationFormat>Widescreen</PresentationFormat>
  <Paragraphs>310</Paragraphs>
  <Slides>23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Arial Black</vt:lpstr>
      <vt:lpstr>Calibri</vt:lpstr>
      <vt:lpstr>Courier</vt:lpstr>
      <vt:lpstr>2018_TemplateRC_wide</vt:lpstr>
      <vt:lpstr>Overview of RMACC Summit</vt:lpstr>
      <vt:lpstr>Overview of RMACC Summit</vt:lpstr>
      <vt:lpstr>Outline</vt:lpstr>
      <vt:lpstr>What is Research Computing?</vt:lpstr>
      <vt:lpstr>What Would I Use Summit For?</vt:lpstr>
      <vt:lpstr>Hardware: RMACC Summit Supercomputer</vt:lpstr>
      <vt:lpstr>Additional Types of RMACC Summit Compute Nodes</vt:lpstr>
      <vt:lpstr>Getting an RC Account for CMU Users</vt:lpstr>
      <vt:lpstr>Logging In</vt:lpstr>
      <vt:lpstr>Notes: Duo Authentication</vt:lpstr>
      <vt:lpstr>Notes: Logging In</vt:lpstr>
      <vt:lpstr>Navigating our Systems</vt:lpstr>
      <vt:lpstr>Job scheduling</vt:lpstr>
      <vt:lpstr>Allocations</vt:lpstr>
      <vt:lpstr>What is Fair Share?</vt:lpstr>
      <vt:lpstr>Different Node Types</vt:lpstr>
      <vt:lpstr>Storage Spaces</vt:lpstr>
      <vt:lpstr>What Belongs Where?</vt:lpstr>
      <vt:lpstr>Transferring Data</vt:lpstr>
      <vt:lpstr>Setting Up Globus</vt:lpstr>
      <vt:lpstr>Software</vt:lpstr>
      <vt:lpstr>Important Things to Know About Modules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Computing New User Seminar</dc:title>
  <dc:creator>frahm</dc:creator>
  <cp:lastModifiedBy>Andrew Monaghan</cp:lastModifiedBy>
  <cp:revision>333</cp:revision>
  <dcterms:created xsi:type="dcterms:W3CDTF">2018-07-23T19:31:17Z</dcterms:created>
  <dcterms:modified xsi:type="dcterms:W3CDTF">2019-09-27T05:44:20Z</dcterms:modified>
</cp:coreProperties>
</file>

<file path=docProps/thumbnail.jpeg>
</file>